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a:p>
        </p:txBody>
      </p:sp>
    </p:spTree>
    <p:extLst>
      <p:ext uri="{BB962C8B-B14F-4D97-AF65-F5344CB8AC3E}">
        <p14:creationId xmlns:p14="http://schemas.microsoft.com/office/powerpoint/2010/main" val="1975194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10" name="Picture 9" descr="Air title.png"/>
          <p:cNvPicPr>
            <a:picLocks noChangeAspect="1"/>
          </p:cNvPicPr>
          <p:nvPr/>
        </p:nvPicPr>
        <p:blipFill>
          <a:blip r:embed="rId2" cstate="print"/>
          <a:stretch>
            <a:fillRect/>
          </a:stretch>
        </p:blipFill>
        <p:spPr>
          <a:xfrm>
            <a:off x="3867657" y="0"/>
            <a:ext cx="5276343" cy="6858000"/>
          </a:xfrm>
          <a:prstGeom prst="rect">
            <a:avLst/>
          </a:prstGeom>
        </p:spPr>
      </p:pic>
      <p:sp>
        <p:nvSpPr>
          <p:cNvPr id="2" name="Title 1"/>
          <p:cNvSpPr>
            <a:spLocks noGrp="1"/>
          </p:cNvSpPr>
          <p:nvPr>
            <p:ph type="ctrTitle"/>
          </p:nvPr>
        </p:nvSpPr>
        <p:spPr>
          <a:xfrm>
            <a:off x="457200" y="1951038"/>
            <a:ext cx="4953000" cy="2193831"/>
          </a:xfrm>
        </p:spPr>
        <p:txBody>
          <a:bodyPr anchor="b" anchorCtr="0">
            <a:normAutofit/>
            <a:scene3d>
              <a:camera prst="orthographicFront"/>
              <a:lightRig rig="balanced" dir="t"/>
            </a:scene3d>
          </a:bodyPr>
          <a:lstStyle>
            <a:lvl1pPr>
              <a:defRPr sz="4800" b="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457200" y="4404618"/>
            <a:ext cx="5715000" cy="1413475"/>
          </a:xfrm>
        </p:spPr>
        <p:txBody>
          <a:bodyPr>
            <a:normAutofit/>
            <a:scene3d>
              <a:camera prst="orthographicFront"/>
              <a:lightRig rig="twoPt" dir="t"/>
            </a:scene3d>
          </a:bodyPr>
          <a:lstStyle>
            <a:lvl1pPr marL="0" indent="0" algn="l">
              <a:buNone/>
              <a:defRPr sz="1800" b="0" kern="1200">
                <a:solidFill>
                  <a:schemeClr val="tx2"/>
                </a:solidFill>
                <a:effectLst>
                  <a:outerShdw blurRad="12700" dist="12700" dir="3000000" algn="ctr" rotWithShape="0">
                    <a:schemeClr val="bg1">
                      <a:lumMod val="85000"/>
                      <a:alpha val="6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762001"/>
            <a:ext cx="1676400" cy="50752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762001"/>
            <a:ext cx="5867400" cy="50752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12900" y="2590800"/>
            <a:ext cx="5943600" cy="1447800"/>
          </a:xfrm>
        </p:spPr>
        <p:txBody>
          <a:bodyPr vert="horz" lIns="91440" tIns="45720" rIns="91440" bIns="45720" rtlCol="0" anchor="b" anchorCtr="0">
            <a:normAutofit/>
            <a:scene3d>
              <a:camera prst="orthographicFront"/>
              <a:lightRig rig="balanced" dir="t"/>
            </a:scene3d>
          </a:bodyPr>
          <a:lstStyle>
            <a:lvl1pPr algn="l" defTabSz="914400" rtl="0" eaLnBrk="1" latinLnBrk="0" hangingPunct="1">
              <a:spcBef>
                <a:spcPct val="0"/>
              </a:spcBef>
              <a:buNone/>
              <a:defRPr sz="4800" b="0" kern="1200" cap="none" spc="100" baseline="0">
                <a:solidFill>
                  <a:schemeClr val="tx2"/>
                </a:solidFill>
                <a:effectLst>
                  <a:outerShdw blurRad="127000" algn="ctr" rotWithShape="0">
                    <a:schemeClr val="bg1">
                      <a:alpha val="5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612900" y="4038601"/>
            <a:ext cx="5943600" cy="1143000"/>
          </a:xfrm>
        </p:spPr>
        <p:txBody>
          <a:bodyPr vert="horz" lIns="91440" tIns="45720" rIns="91440" bIns="45720" rtlCol="0">
            <a:normAutofit/>
            <a:scene3d>
              <a:camera prst="orthographicFront"/>
              <a:lightRig rig="twoPt" dir="t"/>
            </a:scene3d>
          </a:bodyPr>
          <a:lstStyle>
            <a:lvl1pPr marL="0" indent="0" algn="l" defTabSz="914400" rtl="0" eaLnBrk="1" latinLnBrk="0" hangingPunct="1">
              <a:lnSpc>
                <a:spcPct val="100000"/>
              </a:lnSpc>
              <a:spcBef>
                <a:spcPts val="1600"/>
              </a:spcBef>
              <a:buSzPct val="80000"/>
              <a:buFont typeface="Wingdings" pitchFamily="2" charset="2"/>
              <a:buNone/>
              <a:defRPr sz="1800" b="0" kern="1200">
                <a:solidFill>
                  <a:schemeClr val="tx2"/>
                </a:solidFill>
                <a:effectLst>
                  <a:outerShdw blurRad="12700" dist="12700" dir="3000000" algn="ctr" rotWithShape="0">
                    <a:schemeClr val="bg1">
                      <a:lumMod val="85000"/>
                      <a:alpha val="6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400142-71CF-434E-AE73-70DD60D36C31}" type="datetimeFigureOut">
              <a:rPr lang="en-US" smtClean="0"/>
              <a:pPr/>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pic>
        <p:nvPicPr>
          <p:cNvPr id="9" name="Picture 8" descr="Air title.png"/>
          <p:cNvPicPr>
            <a:picLocks noChangeAspect="1"/>
          </p:cNvPicPr>
          <p:nvPr/>
        </p:nvPicPr>
        <p:blipFill>
          <a:blip r:embed="rId2" cstate="print"/>
          <a:srcRect l="42293" t="29512" r="38657" b="34962"/>
          <a:stretch>
            <a:fillRect/>
          </a:stretch>
        </p:blipFill>
        <p:spPr>
          <a:xfrm>
            <a:off x="0" y="0"/>
            <a:ext cx="1475880" cy="35773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600200" y="1951039"/>
            <a:ext cx="2743200" cy="3886200"/>
          </a:xfrm>
        </p:spPr>
        <p:txBody>
          <a:bodyPr>
            <a:normAutofit/>
          </a:bodyPr>
          <a:lstStyle>
            <a:lvl1pPr>
              <a:defRPr sz="1800"/>
            </a:lvl1pPr>
            <a:lvl2pPr>
              <a:defRPr sz="1800"/>
            </a:lvl2pPr>
            <a:lvl3pPr>
              <a:defRPr sz="1800"/>
            </a:lvl3pPr>
            <a:lvl4pPr>
              <a:defRPr sz="1800"/>
            </a:lvl4pPr>
            <a:lvl5pPr>
              <a:defRPr sz="1800"/>
            </a:lvl5pPr>
            <a:lvl6pPr>
              <a:buFont typeface="Wingdings" pitchFamily="2" charset="2"/>
              <a:buChar char="Ë"/>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1951039"/>
            <a:ext cx="2743200" cy="3886200"/>
          </a:xfrm>
        </p:spPr>
        <p:txBody>
          <a:bodyPr>
            <a:normAutofit/>
          </a:bodyPr>
          <a:lstStyle>
            <a:lvl1pPr>
              <a:defRPr sz="1800"/>
            </a:lvl1pPr>
            <a:lvl2pPr>
              <a:defRPr sz="1800"/>
            </a:lvl2pPr>
            <a:lvl3pPr>
              <a:defRPr sz="18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A400142-71CF-434E-AE73-70DD60D36C31}" type="datetimeFigureOut">
              <a:rPr lang="en-US" smtClean="0"/>
              <a:pPr/>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600200" y="1660619"/>
            <a:ext cx="2743200" cy="827087"/>
          </a:xfrm>
        </p:spPr>
        <p:txBody>
          <a:bodyPr anchor="ctr" anchorCtr="0"/>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00200" y="2667000"/>
            <a:ext cx="2743200" cy="3170238"/>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1660619"/>
            <a:ext cx="2743200" cy="827087"/>
          </a:xfrm>
        </p:spPr>
        <p:txBody>
          <a:bodyPr anchor="ctr" anchorCtr="0"/>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667000"/>
            <a:ext cx="2743200" cy="3170238"/>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A400142-71CF-434E-AE73-70DD60D36C31}" type="datetimeFigureOut">
              <a:rPr lang="en-US" smtClean="0"/>
              <a:pPr/>
              <a:t>5/3/2012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A400142-71CF-434E-AE73-70DD60D36C31}" type="datetimeFigureOut">
              <a:rPr lang="en-US" smtClean="0"/>
              <a:pPr/>
              <a:t>5/3/2012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00142-71CF-434E-AE73-70DD60D36C31}" type="datetimeFigureOut">
              <a:rPr lang="en-US" smtClean="0"/>
              <a:pPr/>
              <a:t>5/3/2012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995293-1C35-4805-BB84-383A6B5B3023}" type="slidenum">
              <a:rPr lang="en-US" smtClean="0"/>
              <a:pPr/>
              <a:t>‹#›</a:t>
            </a:fld>
            <a:endParaRPr lang="en-US"/>
          </a:p>
        </p:txBody>
      </p:sp>
      <p:pic>
        <p:nvPicPr>
          <p:cNvPr id="5" name="Picture 4" descr="Air title.png"/>
          <p:cNvPicPr>
            <a:picLocks noChangeAspect="1"/>
          </p:cNvPicPr>
          <p:nvPr/>
        </p:nvPicPr>
        <p:blipFill>
          <a:blip r:embed="rId2" cstate="print"/>
          <a:srcRect l="42293" t="29512" r="38657" b="34962"/>
          <a:stretch>
            <a:fillRect/>
          </a:stretch>
        </p:blipFill>
        <p:spPr>
          <a:xfrm>
            <a:off x="0" y="0"/>
            <a:ext cx="1475880" cy="35773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936750"/>
          </a:xfrm>
        </p:spPr>
        <p:txBody>
          <a:bodyPr anchor="ctr" anchorCtr="0">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3886200" y="838200"/>
            <a:ext cx="3657600" cy="45720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200" y="3200399"/>
            <a:ext cx="2703513" cy="2636839"/>
          </a:xfrm>
        </p:spPr>
        <p:txBody>
          <a:bodyPr/>
          <a:lstStyle>
            <a:lvl1pPr marL="0" indent="0">
              <a:lnSpc>
                <a:spcPct val="1500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936750"/>
          </a:xfrm>
        </p:spPr>
        <p:txBody>
          <a:bodyPr vert="horz" lIns="91440" tIns="45720" rIns="91440" bIns="45720" rtlCol="0" anchor="ctr" anchorCtr="0">
            <a:noAutofit/>
          </a:bodyPr>
          <a:lstStyle>
            <a:lvl1pPr algn="l" defTabSz="914400" rtl="0" eaLnBrk="1" latinLnBrk="0" hangingPunct="1">
              <a:spcBef>
                <a:spcPct val="0"/>
              </a:spcBef>
              <a:buNone/>
              <a:defRPr sz="3600" b="0" kern="1200" cap="none" spc="100" baseline="0">
                <a:solidFill>
                  <a:schemeClr val="tx2"/>
                </a:solidFill>
                <a:effectLst>
                  <a:outerShdw blurRad="127000" algn="ctr" rotWithShape="0">
                    <a:schemeClr val="bg1">
                      <a:alpha val="50000"/>
                    </a:scheme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886200" y="838200"/>
            <a:ext cx="3657600" cy="4572000"/>
          </a:xfrm>
          <a:prstGeom prst="rect">
            <a:avLst/>
          </a:prstGeom>
          <a:ln>
            <a:noFill/>
          </a:ln>
          <a:effectLst>
            <a:reflection blurRad="42700" stA="30000" endPos="20000" dist="40000" dir="5400000" sy="-100000" algn="bl" rotWithShape="0"/>
          </a:effectLst>
          <a:scene3d>
            <a:camera prst="perspectiveContrastingLeftFacing">
              <a:rot lat="295432" lon="20402243" rev="52222"/>
            </a:camera>
            <a:lightRig rig="threePt" dir="t">
              <a:rot lat="0" lon="0" rev="2700000"/>
            </a:lightRig>
          </a:scene3d>
          <a:sp3d>
            <a:bevelT w="63500" h="50800"/>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7200" y="3200398"/>
            <a:ext cx="2703512" cy="2636838"/>
          </a:xfrm>
        </p:spPr>
        <p:txBody>
          <a:bodyPr vert="horz" lIns="91440" tIns="45720" rIns="91440" bIns="45720" rtlCol="0">
            <a:normAutofit/>
          </a:bodyPr>
          <a:lstStyle>
            <a:lvl1pPr marL="0" indent="0">
              <a:lnSpc>
                <a:spcPct val="150000"/>
              </a:lnSpc>
              <a:buNone/>
              <a:defRPr sz="14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600"/>
              </a:spcBef>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325562"/>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600200" y="1936377"/>
            <a:ext cx="5943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b="0" kern="1200">
                <a:solidFill>
                  <a:schemeClr val="tx2">
                    <a:lumMod val="20000"/>
                    <a:lumOff val="80000"/>
                  </a:schemeClr>
                </a:solidFill>
                <a:effectLst/>
                <a:latin typeface="+mn-lt"/>
                <a:ea typeface="+mn-ea"/>
                <a:cs typeface="+mn-cs"/>
              </a:defRPr>
            </a:lvl1pPr>
          </a:lstStyle>
          <a:p>
            <a:fld id="{AA400142-71CF-434E-AE73-70DD60D36C31}" type="datetimeFigureOut">
              <a:rPr lang="en-US" smtClean="0"/>
              <a:pPr/>
              <a:t>5/3/2012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b="0" kern="1200">
                <a:solidFill>
                  <a:schemeClr val="tx2">
                    <a:lumMod val="20000"/>
                    <a:lumOff val="80000"/>
                  </a:schemeClr>
                </a:solidFill>
                <a:effectLst/>
                <a:latin typeface="+mn-lt"/>
                <a:ea typeface="+mn-ea"/>
                <a:cs typeface="+mn-cs"/>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b="0" kern="1200">
                <a:solidFill>
                  <a:schemeClr val="tx2">
                    <a:lumMod val="20000"/>
                    <a:lumOff val="80000"/>
                  </a:schemeClr>
                </a:solidFill>
                <a:effectLst/>
                <a:latin typeface="+mn-lt"/>
                <a:ea typeface="+mn-ea"/>
                <a:cs typeface="+mn-cs"/>
              </a:defRPr>
            </a:lvl1pPr>
          </a:lstStyle>
          <a:p>
            <a:fld id="{AA995293-1C35-4805-BB84-383A6B5B3023}" type="slidenum">
              <a:rPr lang="en-US" smtClean="0"/>
              <a:pPr/>
              <a:t>‹#›</a:t>
            </a:fld>
            <a:endParaRPr lang="en-US"/>
          </a:p>
        </p:txBody>
      </p:sp>
      <p:pic>
        <p:nvPicPr>
          <p:cNvPr id="8" name="Picture 7" descr="dandelion.png"/>
          <p:cNvPicPr>
            <a:picLocks noChangeAspect="1"/>
          </p:cNvPicPr>
          <p:nvPr/>
        </p:nvPicPr>
        <p:blipFill>
          <a:blip r:embed="rId13" cstate="print"/>
          <a:srcRect r="19766" b="20000"/>
          <a:stretch>
            <a:fillRect/>
          </a:stretch>
        </p:blipFill>
        <p:spPr>
          <a:xfrm>
            <a:off x="7772400" y="3200400"/>
            <a:ext cx="1371600" cy="3657600"/>
          </a:xfrm>
          <a:prstGeom prst="rect">
            <a:avLst/>
          </a:prstGeom>
        </p:spPr>
      </p:pic>
      <p:pic>
        <p:nvPicPr>
          <p:cNvPr id="10" name="Picture 9" descr="Air title.png"/>
          <p:cNvPicPr>
            <a:picLocks noChangeAspect="1"/>
          </p:cNvPicPr>
          <p:nvPr/>
        </p:nvPicPr>
        <p:blipFill>
          <a:blip r:embed="rId14" cstate="print"/>
          <a:srcRect l="42293" t="29512" r="38657" b="34962"/>
          <a:stretch>
            <a:fillRect/>
          </a:stretch>
        </p:blipFill>
        <p:spPr>
          <a:xfrm>
            <a:off x="0" y="0"/>
            <a:ext cx="1475880" cy="3577380"/>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600" b="0" kern="1200" cap="none" spc="100" baseline="0">
          <a:solidFill>
            <a:schemeClr val="tx2"/>
          </a:solidFill>
          <a:effectLst>
            <a:outerShdw blurRad="127000" algn="ctr" rotWithShape="0">
              <a:schemeClr val="bg1">
                <a:alpha val="50000"/>
              </a:schemeClr>
            </a:outerShdw>
          </a:effectLst>
          <a:latin typeface="+mj-lt"/>
          <a:ea typeface="+mj-ea"/>
          <a:cs typeface="+mj-cs"/>
        </a:defRPr>
      </a:lvl1pPr>
    </p:titleStyle>
    <p:bodyStyle>
      <a:lvl1pPr marL="342900" indent="-342900" algn="l" defTabSz="914400" rtl="0" eaLnBrk="1" latinLnBrk="0" hangingPunct="1">
        <a:lnSpc>
          <a:spcPct val="100000"/>
        </a:lnSpc>
        <a:spcBef>
          <a:spcPts val="1600"/>
        </a:spcBef>
        <a:buSzPct val="80000"/>
        <a:buFont typeface="Wingdings" pitchFamily="2" charset="2"/>
        <a:buChar char=""/>
        <a:defRPr sz="2000" kern="1200">
          <a:solidFill>
            <a:schemeClr val="tx2"/>
          </a:solidFill>
          <a:latin typeface="+mn-lt"/>
          <a:ea typeface="+mn-ea"/>
          <a:cs typeface="+mn-cs"/>
        </a:defRPr>
      </a:lvl1pPr>
      <a:lvl2pPr marL="63182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2pPr>
      <a:lvl3pPr marL="91440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3pPr>
      <a:lvl4pPr marL="119697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4pPr>
      <a:lvl5pPr marL="1492250" indent="-2952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5pPr>
      <a:lvl6pPr marL="177482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6pPr>
      <a:lvl7pPr marL="205740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7pPr>
      <a:lvl8pPr marL="233997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8pPr>
      <a:lvl9pPr marL="262255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lstStyle/>
          <a:p>
            <a:r>
              <a:rPr lang="en-US" dirty="0" smtClean="0"/>
              <a:t>Sunflowers and Acid Rain</a:t>
            </a:r>
            <a:endParaRPr lang="en-US" dirty="0"/>
          </a:p>
        </p:txBody>
      </p:sp>
      <p:sp>
        <p:nvSpPr>
          <p:cNvPr id="3" name="Subtitle 2"/>
          <p:cNvSpPr>
            <a:spLocks noGrp="1"/>
          </p:cNvSpPr>
          <p:nvPr>
            <p:ph type="subTitle" idx="1"/>
          </p:nvPr>
        </p:nvSpPr>
        <p:spPr>
          <a:xfrm>
            <a:off x="381000" y="2971800"/>
            <a:ext cx="6019800" cy="2362200"/>
          </a:xfrm>
        </p:spPr>
        <p:txBody>
          <a:bodyPr>
            <a:normAutofit/>
          </a:bodyPr>
          <a:lstStyle/>
          <a:p>
            <a:r>
              <a:rPr lang="en-US" dirty="0" smtClean="0"/>
              <a:t>Talent 21 Project</a:t>
            </a:r>
          </a:p>
          <a:p>
            <a:r>
              <a:rPr lang="en-US" dirty="0" smtClean="0"/>
              <a:t>By: Steven Morris___________</a:t>
            </a:r>
          </a:p>
          <a:p>
            <a:r>
              <a:rPr lang="en-US" dirty="0" smtClean="0"/>
              <a:t>Date: 5/2/12_________</a:t>
            </a:r>
          </a:p>
          <a:p>
            <a:r>
              <a:rPr lang="en-US" dirty="0" smtClean="0"/>
              <a:t>Period: 5________</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 &amp; Record Your Data</a:t>
            </a:r>
            <a:endParaRPr lang="en-US" dirty="0"/>
          </a:p>
        </p:txBody>
      </p:sp>
      <p:sp>
        <p:nvSpPr>
          <p:cNvPr id="3" name="Content Placeholder 2"/>
          <p:cNvSpPr>
            <a:spLocks noGrp="1"/>
          </p:cNvSpPr>
          <p:nvPr>
            <p:ph idx="1"/>
          </p:nvPr>
        </p:nvSpPr>
        <p:spPr/>
        <p:txBody>
          <a:bodyPr/>
          <a:lstStyle/>
          <a:p>
            <a:r>
              <a:rPr lang="en-US" dirty="0" smtClean="0"/>
              <a:t>(Insert your data here, including any pictures, drawing, graphs)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lnSpcReduction="10000"/>
          </a:bodyPr>
          <a:lstStyle/>
          <a:p>
            <a:r>
              <a:rPr lang="en-US" dirty="0" smtClean="0"/>
              <a:t>This is where you put your analysis.  The results showed that (</a:t>
            </a:r>
            <a:r>
              <a:rPr lang="en-US" b="1" i="1" u="sng" dirty="0" smtClean="0"/>
              <a:t>Describe general trends from your data)</a:t>
            </a:r>
          </a:p>
          <a:p>
            <a:r>
              <a:rPr lang="en-US" dirty="0" smtClean="0"/>
              <a:t>As part of this experiment there may have been variables or scientific errors that could have affected the growth of the plants and the outcome of this experiment. The variables affecting the results may have been (</a:t>
            </a:r>
            <a:r>
              <a:rPr lang="en-US" b="1" i="1" u="sng" dirty="0" smtClean="0"/>
              <a:t>Describe any variables in your particular experiment.) </a:t>
            </a:r>
            <a:r>
              <a:rPr lang="en-US" dirty="0" smtClean="0"/>
              <a:t>Scientific errors that could have occurred and affected the results include (</a:t>
            </a:r>
            <a:r>
              <a:rPr lang="en-US" b="1" i="1" u="sng" dirty="0" smtClean="0"/>
              <a:t>describe – for example used the wrong type of water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Conclusion</a:t>
            </a:r>
            <a:endParaRPr lang="en-US" dirty="0"/>
          </a:p>
        </p:txBody>
      </p:sp>
      <p:sp>
        <p:nvSpPr>
          <p:cNvPr id="3" name="Content Placeholder 2"/>
          <p:cNvSpPr>
            <a:spLocks noGrp="1"/>
          </p:cNvSpPr>
          <p:nvPr>
            <p:ph idx="1"/>
          </p:nvPr>
        </p:nvSpPr>
        <p:spPr/>
        <p:txBody>
          <a:bodyPr/>
          <a:lstStyle/>
          <a:p>
            <a:r>
              <a:rPr lang="en-US" dirty="0" smtClean="0"/>
              <a:t>The results of this lab </a:t>
            </a:r>
            <a:r>
              <a:rPr lang="en-US" b="1" i="1" u="sng" dirty="0" smtClean="0"/>
              <a:t>(did/did not</a:t>
            </a:r>
            <a:r>
              <a:rPr lang="en-US" dirty="0" smtClean="0"/>
              <a:t>) support the initial hypothesis (</a:t>
            </a:r>
            <a:r>
              <a:rPr lang="en-US" b="1" i="1" u="sng" dirty="0" smtClean="0"/>
              <a:t>explain why you think this was the outcome.)</a:t>
            </a:r>
            <a:r>
              <a:rPr lang="en-US" dirty="0" smtClean="0"/>
              <a:t> Some things that were learned from this experiment were </a:t>
            </a:r>
            <a:r>
              <a:rPr lang="en-US" b="1" i="1" u="sng" dirty="0" smtClean="0"/>
              <a:t>(identify what you learned without using first person)</a:t>
            </a:r>
            <a:r>
              <a:rPr lang="en-US" dirty="0" smtClean="0"/>
              <a:t> This experiment could be extended in the future by (</a:t>
            </a:r>
            <a:r>
              <a:rPr lang="en-US" b="1" i="1" u="sng" dirty="0" smtClean="0"/>
              <a:t>identify an investigation that would be a natural next step based on your results.)</a:t>
            </a:r>
            <a:endParaRPr lang="en-US" dirty="0" smtClean="0"/>
          </a:p>
          <a:p>
            <a:r>
              <a:rPr lang="en-US" b="1" i="1" u="sng" smtClean="0"/>
              <a:t>Add Graphic</a:t>
            </a:r>
            <a:endParaRPr lang="en-US" b="1" i="1"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purpose of this experiment was to find out … </a:t>
            </a:r>
            <a:r>
              <a:rPr lang="en-US" b="1" i="1" dirty="0" smtClean="0"/>
              <a:t>(Include background information about requirements for plant growth and plant needs- your textbook would be a good place to begin gathering background information. Include information about the plant or the variable you used to help make your plant go and its importance in this experiment. Include background information which you might have used to develop your hypothesis.)</a:t>
            </a:r>
          </a:p>
          <a:p>
            <a:r>
              <a:rPr lang="en-US" dirty="0" smtClean="0"/>
              <a:t>The control in this experiment was tap water____________</a:t>
            </a:r>
          </a:p>
          <a:p>
            <a:r>
              <a:rPr lang="en-US" dirty="0" smtClean="0"/>
              <a:t>The variable in this experiment was _vinegar water__________</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sz="half" idx="1"/>
          </p:nvPr>
        </p:nvSpPr>
        <p:spPr>
          <a:xfrm>
            <a:off x="1600200" y="1951039"/>
            <a:ext cx="6553200" cy="3886200"/>
          </a:xfrm>
        </p:spPr>
        <p:txBody>
          <a:bodyPr/>
          <a:lstStyle/>
          <a:p>
            <a:r>
              <a:rPr lang="en-US" dirty="0" smtClean="0"/>
              <a:t>Materials</a:t>
            </a:r>
          </a:p>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half" idx="1"/>
          </p:nvPr>
        </p:nvSpPr>
        <p:spPr>
          <a:xfrm>
            <a:off x="685800" y="1371600"/>
            <a:ext cx="6858000" cy="4953000"/>
          </a:xfrm>
        </p:spPr>
        <p:txBody>
          <a:bodyPr>
            <a:normAutofit fontScale="85000" lnSpcReduction="1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Method					</a:t>
            </a:r>
            <a:endParaRPr lang="en-US" dirty="0"/>
          </a:p>
        </p:txBody>
      </p:sp>
      <p:sp>
        <p:nvSpPr>
          <p:cNvPr id="3" name="Content Placeholder 2"/>
          <p:cNvSpPr>
            <a:spLocks noGrp="1"/>
          </p:cNvSpPr>
          <p:nvPr>
            <p:ph idx="1"/>
          </p:nvPr>
        </p:nvSpPr>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a Question</a:t>
            </a:r>
            <a:endParaRPr lang="en-US" dirty="0"/>
          </a:p>
        </p:txBody>
      </p:sp>
      <p:sp>
        <p:nvSpPr>
          <p:cNvPr id="3" name="Content Placeholder 2"/>
          <p:cNvSpPr>
            <a:spLocks noGrp="1"/>
          </p:cNvSpPr>
          <p:nvPr>
            <p:ph idx="1"/>
          </p:nvPr>
        </p:nvSpPr>
        <p:spPr/>
        <p:txBody>
          <a:bodyPr/>
          <a:lstStyle/>
          <a:p>
            <a:r>
              <a:rPr lang="en-US" dirty="0" smtClean="0"/>
              <a:t>The purpose of this experiment was to find out … (Include background information about requirements for plant growth and plant needs- your textbook would be a good place to begin gathering background information. Include information about the plant or the variable you used to help make your plant go and its importance in this experiment.</a:t>
            </a:r>
          </a:p>
          <a:p>
            <a:r>
              <a:rPr lang="en-US" dirty="0" smtClean="0"/>
              <a:t>My question: ___________________________</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t>
            </a:r>
            <a:r>
              <a:rPr lang="en-US" smtClean="0"/>
              <a:t>a sunflower seed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If I add ___________water to my sunflower seed, then it ____________________________________ because_______________________________________________________________________________.</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ir">
  <a:themeElements>
    <a:clrScheme name="Air">
      <a:dk1>
        <a:sysClr val="windowText" lastClr="000000"/>
      </a:dk1>
      <a:lt1>
        <a:sysClr val="window" lastClr="FFFFFF"/>
      </a:lt1>
      <a:dk2>
        <a:srgbClr val="17375D"/>
      </a:dk2>
      <a:lt2>
        <a:srgbClr val="BEDBFE"/>
      </a:lt2>
      <a:accent1>
        <a:srgbClr val="686F3A"/>
      </a:accent1>
      <a:accent2>
        <a:srgbClr val="165996"/>
      </a:accent2>
      <a:accent3>
        <a:srgbClr val="7276A0"/>
      </a:accent3>
      <a:accent4>
        <a:srgbClr val="7DB434"/>
      </a:accent4>
      <a:accent5>
        <a:srgbClr val="D28300"/>
      </a:accent5>
      <a:accent6>
        <a:srgbClr val="2B62CB"/>
      </a:accent6>
      <a:hlink>
        <a:srgbClr val="B58900"/>
      </a:hlink>
      <a:folHlink>
        <a:srgbClr val="B55C39"/>
      </a:folHlink>
    </a:clrScheme>
    <a:fontScheme name="Air">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ir">
      <a:fillStyleLst>
        <a:solidFill>
          <a:schemeClr val="phClr"/>
        </a:solidFill>
        <a:gradFill rotWithShape="1">
          <a:gsLst>
            <a:gs pos="0">
              <a:schemeClr val="phClr">
                <a:tint val="70000"/>
                <a:satMod val="200000"/>
              </a:schemeClr>
            </a:gs>
            <a:gs pos="35000">
              <a:schemeClr val="phClr">
                <a:tint val="50000"/>
                <a:satMod val="250000"/>
              </a:schemeClr>
            </a:gs>
            <a:gs pos="100000">
              <a:schemeClr val="phClr">
                <a:tint val="40000"/>
                <a:satMod val="350000"/>
              </a:schemeClr>
            </a:gs>
          </a:gsLst>
          <a:lin ang="8700000" scaled="1"/>
        </a:gradFill>
        <a:blipFill rotWithShape="1">
          <a:blip xmlns:r="http://schemas.openxmlformats.org/officeDocument/2006/relationships" r:embed="rId1">
            <a:duotone>
              <a:schemeClr val="phClr">
                <a:shade val="50000"/>
                <a:satMod val="110000"/>
              </a:schemeClr>
              <a:schemeClr val="phClr">
                <a:tint val="70000"/>
                <a:satMod val="150000"/>
              </a:schemeClr>
            </a:duotone>
          </a:blip>
          <a:tile tx="0" ty="0" sx="35000" sy="35000" flip="none" algn="tl"/>
        </a:blipFill>
      </a:fillStyleLst>
      <a:lnStyleLst>
        <a:ln w="9525" cap="flat" cmpd="sng" algn="ctr">
          <a:solidFill>
            <a:schemeClr val="phClr">
              <a:shade val="95000"/>
              <a:satMod val="115000"/>
            </a:schemeClr>
          </a:solidFill>
          <a:prstDash val="solid"/>
        </a:ln>
        <a:ln w="12700" cap="flat" cmpd="sng" algn="ctr">
          <a:solidFill>
            <a:schemeClr val="phClr">
              <a:shade val="90000"/>
              <a:satMod val="115000"/>
            </a:schemeClr>
          </a:solidFill>
          <a:prstDash val="solid"/>
        </a:ln>
        <a:ln w="19050" cap="flat" cmpd="sng" algn="ctr">
          <a:solidFill>
            <a:schemeClr val="phClr">
              <a:shade val="80000"/>
              <a:satMod val="110000"/>
            </a:scheme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25400" dir="5400000" rotWithShape="0">
              <a:srgbClr val="FFFFFF">
                <a:alpha val="50000"/>
              </a:srgbClr>
            </a:outerShdw>
            <a:reflection blurRad="63500" stA="20000" endPos="15000" dist="12700" dir="5400000" sy="-100000" rotWithShape="0"/>
          </a:effectLst>
        </a:effectStyle>
        <a:effectStyle>
          <a:effectLst>
            <a:reflection blurRad="127000" stA="25000" endPos="20000" dist="38100" dir="5400000" sy="-100000" rotWithShape="0"/>
          </a:effectLst>
          <a:scene3d>
            <a:camera prst="orthographicFront">
              <a:rot lat="0" lon="0" rev="0"/>
            </a:camera>
            <a:lightRig rig="balanced" dir="b">
              <a:rot lat="0" lon="0" rev="2700000"/>
            </a:lightRig>
          </a:scene3d>
          <a:sp3d>
            <a:bevelT w="38100" h="25400"/>
          </a:sp3d>
        </a:effectStyle>
      </a:effectStyleLst>
      <a:bgFillStyleLst>
        <a:solidFill>
          <a:schemeClr val="phClr"/>
        </a:solidFill>
        <a:gradFill rotWithShape="1">
          <a:gsLst>
            <a:gs pos="0">
              <a:schemeClr val="phClr"/>
            </a:gs>
            <a:gs pos="52000">
              <a:srgbClr val="D8D8D8"/>
            </a:gs>
            <a:gs pos="100000">
              <a:schemeClr val="phClr">
                <a:lumMod val="25000"/>
              </a:schemeClr>
            </a:gs>
          </a:gsLst>
          <a:path path="circle">
            <a:fillToRect t="-80000" r="80000" b="180000"/>
          </a:path>
        </a:gradFill>
        <a:gradFill rotWithShape="1">
          <a:gsLst>
            <a:gs pos="0">
              <a:schemeClr val="accent5"/>
            </a:gs>
            <a:gs pos="52000">
              <a:srgbClr val="D8D8D8"/>
            </a:gs>
            <a:gs pos="100000">
              <a:schemeClr val="phClr">
                <a:lumMod val="25000"/>
              </a:schemeClr>
            </a:gs>
          </a:gsLst>
          <a:path path="circle">
            <a:fillToRect t="-80000" r="8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Air</Template>
  <TotalTime>2708</TotalTime>
  <Words>606</Words>
  <Application>Microsoft Office PowerPoint</Application>
  <PresentationFormat>On-screen Show (4:3)</PresentationFormat>
  <Paragraphs>64</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Air</vt:lpstr>
      <vt:lpstr>Sunflowers and Acid Rain</vt:lpstr>
      <vt:lpstr>Introduction</vt:lpstr>
      <vt:lpstr>Materials </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MORRISS</cp:lastModifiedBy>
  <cp:revision>269</cp:revision>
  <dcterms:created xsi:type="dcterms:W3CDTF">2012-04-19T20:11:49Z</dcterms:created>
  <dcterms:modified xsi:type="dcterms:W3CDTF">2012-05-03T15:54:08Z</dcterms:modified>
</cp:coreProperties>
</file>